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  <a:srgbClr val="FFFFAF"/>
    <a:srgbClr val="C25810"/>
    <a:srgbClr val="9F480D"/>
    <a:srgbClr val="ECF5E7"/>
    <a:srgbClr val="F6B866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7C712-DC8D-4923-8973-A6FE6FE58788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9398-7009-4FA4-9288-7F8287A68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72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39398-7009-4FA4-9288-7F8287A685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2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DE1AB9-E1E8-475D-8293-9077B5FB0F6B}"/>
              </a:ext>
            </a:extLst>
          </p:cNvPr>
          <p:cNvSpPr/>
          <p:nvPr userDrawn="1"/>
        </p:nvSpPr>
        <p:spPr>
          <a:xfrm>
            <a:off x="119795" y="0"/>
            <a:ext cx="12072204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4DD634-160D-4ADE-B645-237D3298E1E6}"/>
              </a:ext>
            </a:extLst>
          </p:cNvPr>
          <p:cNvSpPr/>
          <p:nvPr userDrawn="1"/>
        </p:nvSpPr>
        <p:spPr>
          <a:xfrm>
            <a:off x="241201" y="92563"/>
            <a:ext cx="11829393" cy="66464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D97D07-E514-42A1-9B79-A9EBFAF7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B34AF8-7AE3-4403-B68B-8118A3813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39D2E5-FBCF-4826-A48C-7D1C37E7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4365-D810-4F69-93C0-F7E5128C95C3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3E3373-62B4-4336-BFDD-B7188D88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DC75BE-4E91-4CC4-8886-C23BFBA9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9CB4-B631-4C65-AB0F-00215DB61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20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B0FCBAF-9894-4B3D-9DC9-035E46082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FA2D10-A169-4083-B7BE-40D83D369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06B55D-D99B-4C96-9AF3-A3AF7784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4365-D810-4F69-93C0-F7E5128C95C3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08502F-1E41-4222-BF3E-06B8AC4D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3E6EC5-1F85-49F8-84DA-8340BBE8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9CB4-B631-4C65-AB0F-00215DB61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78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95E75-444D-4E3B-9397-8F493821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9F0391-1BD6-4DBD-B8B1-5D142A6C4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9590C7-FD5A-4BA3-A9DB-55E3871D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4365-D810-4F69-93C0-F7E5128C95C3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A0AC81-42E5-416C-9DEC-DE7C0B7A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D81E3-9169-4C22-875A-E99097F1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9CB4-B631-4C65-AB0F-00215DB61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3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08BD4C-94BA-4369-87D0-B7BEA2F6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18A2D8-67CB-4501-A66B-00FCC1DFB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1089F7-D476-41B8-8125-53038140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4365-D810-4F69-93C0-F7E5128C95C3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B16202-3D52-4688-87DA-04433F9C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3D90F9-CC9C-4CEF-9F15-A0BC5598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9CB4-B631-4C65-AB0F-00215DB61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9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7AD62-3C12-4354-AC53-3168A42F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47DF7C-38FB-4A0F-83CD-9F5B69CAA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006F06-CAB5-4525-BEE2-CA62673AF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F14855-AE4F-4AF4-A28D-0CEF7630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4365-D810-4F69-93C0-F7E5128C95C3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15FAE7-C0EC-4B87-8A1B-DAEC5388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16A1-D0B1-401D-9EF5-69145D2E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9CB4-B631-4C65-AB0F-00215DB61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15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890FA7-CD7C-454D-9B96-81733A72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31EBAB-AFB0-4578-97E9-B963CAE1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CEC763-70DD-4F2F-9AA3-D18AAAB61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E587949-3F89-4144-8315-F9EB94CFF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BAFBCA-0D80-431A-80D5-3E26F4A82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0D804D6-584B-4713-A668-256E7FEF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4365-D810-4F69-93C0-F7E5128C95C3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EF677AD-9888-4128-854E-CD1BEF04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098E1FA-5261-4DB3-9A3F-8B030D97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9CB4-B631-4C65-AB0F-00215DB61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94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585FBA-646F-482F-8E90-21F97060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0C6B25-2D44-4E43-9138-8BF42D65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4365-D810-4F69-93C0-F7E5128C95C3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3B13D76-9075-46D7-B202-699D16B0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1EF6E6D-B957-4CC2-BE6F-3E35A6F2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9CB4-B631-4C65-AB0F-00215DB61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27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5DF1813-EFB0-4551-A609-11908F78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4365-D810-4F69-93C0-F7E5128C95C3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8F0BB7-3F14-4856-BC46-61AF0659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73DD1B-1111-4F03-A73C-0FC906DD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9CB4-B631-4C65-AB0F-00215DB61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70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023ACF-2B8E-4660-80ED-CC1AFD46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A7A784-2223-4C0F-BB84-E3E099363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7716CE-AEEC-4F97-873B-A1DB1CCA4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1758B7-094B-43E2-BC5B-F2EEC628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4365-D810-4F69-93C0-F7E5128C95C3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9BAB9B-EFAB-4C63-AE5C-2B30ADA5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03BD27-963F-4EE0-B69C-42EB68FC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9CB4-B631-4C65-AB0F-00215DB61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25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D104EF-2887-43C3-8392-C8261CAC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6640AE9-99F7-45EA-BC05-65E96077A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183945-EAB2-474F-A122-5B89A9B51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1869ED-E363-4C0B-8545-1E9438A4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4365-D810-4F69-93C0-F7E5128C95C3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6AB48C-D941-4EBA-AD5C-B205ED47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7A95E8-3605-4163-ACD3-ECA3B939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9CB4-B631-4C65-AB0F-00215DB61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5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5EB3688-CB1F-4DE0-88E7-CC032DDD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3F27EF-B789-48B0-ACC0-104B4F45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DA534C-7431-483B-959E-9E5E08E13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4365-D810-4F69-93C0-F7E5128C95C3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069E66-1560-4A7A-B604-F533B5399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C22057-A7E0-4C20-97DF-7BAEA5B6F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49CB4-B631-4C65-AB0F-00215DB61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9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Excel_Worksheet.xlsx"/><Relationship Id="rId10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レンガ造りの建物&#10;&#10;自動的に生成された説明">
            <a:extLst>
              <a:ext uri="{FF2B5EF4-FFF2-40B4-BE49-F238E27FC236}">
                <a16:creationId xmlns:a16="http://schemas.microsoft.com/office/drawing/2014/main" id="{B2EB9FC0-BC6E-0D72-41C7-CBD2F8EF5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7" y="725857"/>
            <a:ext cx="3383670" cy="2537753"/>
          </a:xfrm>
          <a:prstGeom prst="rect">
            <a:avLst/>
          </a:prstGeom>
        </p:spPr>
      </p:pic>
      <p:graphicFrame>
        <p:nvGraphicFramePr>
          <p:cNvPr id="19" name="オブジェクト 18">
            <a:extLst>
              <a:ext uri="{FF2B5EF4-FFF2-40B4-BE49-F238E27FC236}">
                <a16:creationId xmlns:a16="http://schemas.microsoft.com/office/drawing/2014/main" id="{E2AFF523-0521-486E-AF3B-029258DA0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312031"/>
              </p:ext>
            </p:extLst>
          </p:nvPr>
        </p:nvGraphicFramePr>
        <p:xfrm>
          <a:off x="8137525" y="173038"/>
          <a:ext cx="38862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Worksheet" r:id="rId5" imgW="3886413" imgH="1226804" progId="Excel.Sheet.12">
                  <p:embed/>
                </p:oleObj>
              </mc:Choice>
              <mc:Fallback>
                <p:oleObj name="Worksheet" r:id="rId5" imgW="3886413" imgH="1226804" progId="Excel.Sheet.12">
                  <p:embed/>
                  <p:pic>
                    <p:nvPicPr>
                      <p:cNvPr id="16" name="オブジェクト 15">
                        <a:extLst>
                          <a:ext uri="{FF2B5EF4-FFF2-40B4-BE49-F238E27FC236}">
                            <a16:creationId xmlns:a16="http://schemas.microsoft.com/office/drawing/2014/main" id="{5F483A82-3332-44AD-BAAB-07D829F7E3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37525" y="173038"/>
                        <a:ext cx="3886200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DDD75935-18DD-46AF-A6D1-F2C8AD8BD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01730"/>
              </p:ext>
            </p:extLst>
          </p:nvPr>
        </p:nvGraphicFramePr>
        <p:xfrm>
          <a:off x="8135938" y="1525588"/>
          <a:ext cx="3894137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Worksheet" r:id="rId7" imgW="3893643" imgH="3847974" progId="Excel.Sheet.12">
                  <p:embed/>
                </p:oleObj>
              </mc:Choice>
              <mc:Fallback>
                <p:oleObj name="Worksheet" r:id="rId7" imgW="3893643" imgH="3847974" progId="Excel.Sheet.12">
                  <p:embed/>
                  <p:pic>
                    <p:nvPicPr>
                      <p:cNvPr id="17" name="オブジェクト 16">
                        <a:extLst>
                          <a:ext uri="{FF2B5EF4-FFF2-40B4-BE49-F238E27FC236}">
                            <a16:creationId xmlns:a16="http://schemas.microsoft.com/office/drawing/2014/main" id="{7C0D1DEA-DA42-4C96-A098-9F87DB438F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35938" y="1525588"/>
                        <a:ext cx="3894137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E0734E0D-089D-4147-8FF7-ECB8905A8C34}"/>
              </a:ext>
            </a:extLst>
          </p:cNvPr>
          <p:cNvSpPr/>
          <p:nvPr/>
        </p:nvSpPr>
        <p:spPr>
          <a:xfrm>
            <a:off x="4054476" y="1209419"/>
            <a:ext cx="3973825" cy="1098924"/>
          </a:xfrm>
          <a:prstGeom prst="roundRect">
            <a:avLst>
              <a:gd name="adj" fmla="val 2185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ja-JP" altLang="en-US" b="1" i="0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ctr" rotWithShape="0">
                    <a:schemeClr val="tx1"/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内装リニューアルを実施！</a:t>
            </a:r>
            <a:endParaRPr lang="en-US" altLang="ja-JP" b="1" i="0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ctr" rotWithShape="0">
                  <a:schemeClr val="tx1"/>
                </a:outerShdw>
              </a:effectLst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spcAft>
                <a:spcPts val="300"/>
              </a:spcAft>
            </a:pPr>
            <a:r>
              <a:rPr lang="ja-JP" altLang="en-US" b="1" i="0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ctr" rotWithShape="0">
                    <a:schemeClr val="tx1"/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　床、壁クロスの全面張替え、</a:t>
            </a:r>
            <a:endParaRPr lang="en-US" altLang="ja-JP" b="1" i="0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ctr" rotWithShape="0">
                  <a:schemeClr val="tx1"/>
                </a:outerShdw>
              </a:effectLst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spcAft>
                <a:spcPts val="300"/>
              </a:spcAft>
            </a:pPr>
            <a:r>
              <a:rPr lang="ja-JP" altLang="en-US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ctr" rotWithShape="0">
                    <a:schemeClr val="tx1"/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　</a:t>
            </a:r>
            <a:r>
              <a:rPr lang="ja-JP" altLang="en-US" b="1" i="0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ctr" rotWithShape="0">
                    <a:schemeClr val="tx1"/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システムキッチン導入、全窓</a:t>
            </a:r>
            <a:r>
              <a:rPr lang="ja-JP" altLang="en-US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ctr" rotWithShape="0">
                    <a:schemeClr val="tx1"/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２</a:t>
            </a:r>
            <a:r>
              <a:rPr lang="ja-JP" altLang="en-US" b="1" i="0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ctr" rotWithShape="0">
                    <a:schemeClr val="tx1"/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重構造</a:t>
            </a:r>
            <a:endParaRPr lang="en-US" altLang="ja-JP" b="1" i="0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ctr" rotWithShape="0">
                  <a:schemeClr val="tx1"/>
                </a:outerShdw>
              </a:effectLst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935168-21EC-4F4A-B8FC-43FD3F3FAEA5}"/>
              </a:ext>
            </a:extLst>
          </p:cNvPr>
          <p:cNvSpPr txBox="1"/>
          <p:nvPr/>
        </p:nvSpPr>
        <p:spPr>
          <a:xfrm>
            <a:off x="295844" y="123976"/>
            <a:ext cx="2609402" cy="400110"/>
          </a:xfrm>
          <a:prstGeom prst="rect">
            <a:avLst/>
          </a:prstGeom>
          <a:gradFill flip="none" rotWithShape="1">
            <a:gsLst>
              <a:gs pos="0">
                <a:srgbClr val="9F480D"/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ファミリーマンション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92C04E3B-4491-4C67-B2A0-9FE6407B1352}"/>
              </a:ext>
            </a:extLst>
          </p:cNvPr>
          <p:cNvSpPr/>
          <p:nvPr/>
        </p:nvSpPr>
        <p:spPr>
          <a:xfrm>
            <a:off x="3271391" y="54936"/>
            <a:ext cx="4787390" cy="1227137"/>
          </a:xfrm>
          <a:prstGeom prst="roundRect">
            <a:avLst/>
          </a:prstGeom>
          <a:solidFill>
            <a:srgbClr val="D5D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762CF4-8251-41E1-A781-1BB69C392B3B}"/>
              </a:ext>
            </a:extLst>
          </p:cNvPr>
          <p:cNvSpPr txBox="1"/>
          <p:nvPr/>
        </p:nvSpPr>
        <p:spPr>
          <a:xfrm>
            <a:off x="3525581" y="239187"/>
            <a:ext cx="4533829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69850">
              <a:bevelT w="38100" h="38100" prst="angle"/>
              <a:extrusionClr>
                <a:schemeClr val="bg1"/>
              </a:extrusionClr>
            </a:sp3d>
          </a:bodyPr>
          <a:lstStyle/>
          <a:p>
            <a:r>
              <a:rPr lang="ja-JP" altLang="en-US" sz="2200" b="1" i="0" dirty="0">
                <a:solidFill>
                  <a:schemeClr val="accent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人気エリア［京山学区］　　　閑静な</a:t>
            </a:r>
            <a:endParaRPr lang="en-US" altLang="ja-JP" sz="2200" b="1" i="0" dirty="0">
              <a:solidFill>
                <a:schemeClr val="accent2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200" b="1" i="0" dirty="0">
                <a:solidFill>
                  <a:schemeClr val="accent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住宅地のファミリー向けマンション</a:t>
            </a:r>
            <a:r>
              <a:rPr lang="en-US" altLang="ja-JP" sz="2200" b="1" i="0" dirty="0">
                <a:solidFill>
                  <a:schemeClr val="accent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  <a:endParaRPr kumimoji="1" lang="ja-JP" altLang="en-US" sz="2200" dirty="0">
              <a:solidFill>
                <a:schemeClr val="accent2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42177BC-4655-4E2B-8444-78F4496E182D}"/>
              </a:ext>
            </a:extLst>
          </p:cNvPr>
          <p:cNvSpPr/>
          <p:nvPr/>
        </p:nvSpPr>
        <p:spPr>
          <a:xfrm>
            <a:off x="8136759" y="5619879"/>
            <a:ext cx="3877539" cy="1054404"/>
          </a:xfrm>
          <a:prstGeom prst="rect">
            <a:avLst/>
          </a:prstGeom>
          <a:solidFill>
            <a:srgbClr val="C25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D7B011-952E-4D90-99AA-5286D54A7352}"/>
              </a:ext>
            </a:extLst>
          </p:cNvPr>
          <p:cNvSpPr txBox="1"/>
          <p:nvPr/>
        </p:nvSpPr>
        <p:spPr>
          <a:xfrm>
            <a:off x="8155810" y="5619879"/>
            <a:ext cx="2357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有限会社ひまわり建宅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7B0840-3DB5-4B6B-BF73-BA5125C1D3B5}"/>
              </a:ext>
            </a:extLst>
          </p:cNvPr>
          <p:cNvSpPr txBox="1"/>
          <p:nvPr/>
        </p:nvSpPr>
        <p:spPr>
          <a:xfrm>
            <a:off x="8162702" y="5951344"/>
            <a:ext cx="3462499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岡山県知事免許</a:t>
            </a:r>
            <a:r>
              <a:rPr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(6)</a:t>
            </a:r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4096</a:t>
            </a:r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号</a:t>
            </a:r>
            <a:endParaRPr lang="en-US" altLang="ja-JP"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〒</a:t>
            </a:r>
            <a:r>
              <a:rPr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700</a:t>
            </a:r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</a:t>
            </a:r>
            <a:r>
              <a:rPr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0017</a:t>
            </a:r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岡山県岡山市北区伊島北町８－１６</a:t>
            </a:r>
            <a:endParaRPr lang="en-US" altLang="ja-JP"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100"/>
              </a:spcBef>
            </a:pPr>
            <a:r>
              <a:rPr lang="ja-JP" altLang="en-US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☎</a:t>
            </a:r>
            <a:r>
              <a:rPr lang="en-US" altLang="ja-JP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086</a:t>
            </a:r>
            <a:r>
              <a:rPr lang="ja-JP" altLang="en-US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</a:t>
            </a:r>
            <a:r>
              <a:rPr lang="en-US" altLang="ja-JP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256</a:t>
            </a:r>
            <a:r>
              <a:rPr lang="ja-JP" altLang="en-US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</a:t>
            </a:r>
            <a:r>
              <a:rPr lang="en-US" altLang="ja-JP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3600</a:t>
            </a:r>
            <a:r>
              <a:rPr lang="ja-JP" altLang="en-US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Fax086</a:t>
            </a:r>
            <a:r>
              <a:rPr lang="ja-JP" altLang="en-US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</a:t>
            </a:r>
            <a:r>
              <a:rPr lang="en-US" altLang="ja-JP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251</a:t>
            </a:r>
            <a:r>
              <a:rPr lang="ja-JP" altLang="en-US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</a:t>
            </a:r>
            <a:r>
              <a:rPr lang="en-US" altLang="ja-JP" sz="1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0662</a:t>
            </a:r>
          </a:p>
          <a:p>
            <a:pPr>
              <a:spcBef>
                <a:spcPts val="100"/>
              </a:spcBef>
            </a:pPr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定休日：水曜日　年末年始、</a:t>
            </a:r>
            <a:r>
              <a:rPr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GW</a:t>
            </a:r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、夏季休暇</a:t>
            </a:r>
            <a:endParaRPr lang="en-US" altLang="ja-JP"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2432627-C2E6-4235-8041-CE2E24747690}"/>
              </a:ext>
            </a:extLst>
          </p:cNvPr>
          <p:cNvSpPr txBox="1"/>
          <p:nvPr/>
        </p:nvSpPr>
        <p:spPr>
          <a:xfrm>
            <a:off x="10564691" y="5675277"/>
            <a:ext cx="134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 取引態様：専任</a:t>
            </a:r>
            <a:r>
              <a:rPr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媒介</a:t>
            </a:r>
            <a:endParaRPr lang="en-US" altLang="ja-JP"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ECB2D00-9105-4430-BDD8-C2486A705A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0768" y="2490957"/>
            <a:ext cx="3497770" cy="4170170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6F04A00-B970-4423-8F9B-10FC292928AD}"/>
              </a:ext>
            </a:extLst>
          </p:cNvPr>
          <p:cNvSpPr/>
          <p:nvPr/>
        </p:nvSpPr>
        <p:spPr>
          <a:xfrm>
            <a:off x="4387427" y="2389528"/>
            <a:ext cx="3644453" cy="4269751"/>
          </a:xfrm>
          <a:prstGeom prst="roundRect">
            <a:avLst>
              <a:gd name="adj" fmla="val 3937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12700">
              <a:schemeClr val="accent1">
                <a:alpha val="4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6350">
              <a:contourClr>
                <a:schemeClr val="bg1">
                  <a:lumMod val="95000"/>
                </a:schemeClr>
              </a:contourClr>
            </a:sp3d>
          </a:bodyPr>
          <a:lstStyle/>
          <a:p>
            <a:pPr algn="ctr"/>
            <a:endParaRPr kumimoji="1" lang="ja-JP" altLang="en-US">
              <a:effectLst>
                <a:outerShdw blurRad="381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FB196-82AA-4940-B47F-6E58A4AAC6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396" y="2843087"/>
            <a:ext cx="4046690" cy="38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80</Words>
  <Application>Microsoft Office PowerPoint</Application>
  <PresentationFormat>ワイド画面</PresentationFormat>
  <Paragraphs>13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HGP創英角ﾎﾟｯﾌﾟ体</vt:lpstr>
      <vt:lpstr>MS UI Gothic</vt:lpstr>
      <vt:lpstr>游ゴシック</vt:lpstr>
      <vt:lpstr>游ゴシック Light</vt:lpstr>
      <vt:lpstr>Arial</vt:lpstr>
      <vt:lpstr>Office テーマ</vt:lpstr>
      <vt:lpstr>Worksheet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黒住　知弘</dc:creator>
  <cp:lastModifiedBy>高津 静江</cp:lastModifiedBy>
  <cp:revision>46</cp:revision>
  <cp:lastPrinted>2022-04-25T06:13:52Z</cp:lastPrinted>
  <dcterms:created xsi:type="dcterms:W3CDTF">2022-04-24T11:41:48Z</dcterms:created>
  <dcterms:modified xsi:type="dcterms:W3CDTF">2022-05-10T09:23:24Z</dcterms:modified>
</cp:coreProperties>
</file>